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1" r:id="rId2"/>
    <p:sldId id="292" r:id="rId3"/>
    <p:sldId id="288" r:id="rId4"/>
    <p:sldId id="315" r:id="rId5"/>
    <p:sldId id="317" r:id="rId6"/>
    <p:sldId id="318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4" r:id="rId20"/>
    <p:sldId id="333" r:id="rId21"/>
    <p:sldId id="332" r:id="rId22"/>
    <p:sldId id="336" r:id="rId23"/>
    <p:sldId id="337" r:id="rId24"/>
    <p:sldId id="338" r:id="rId25"/>
    <p:sldId id="339" r:id="rId26"/>
    <p:sldId id="340" r:id="rId27"/>
    <p:sldId id="341" r:id="rId28"/>
    <p:sldId id="343" r:id="rId29"/>
    <p:sldId id="351" r:id="rId30"/>
    <p:sldId id="352" r:id="rId31"/>
    <p:sldId id="353" r:id="rId32"/>
    <p:sldId id="294" r:id="rId33"/>
    <p:sldId id="295" r:id="rId34"/>
    <p:sldId id="297" r:id="rId35"/>
    <p:sldId id="296" r:id="rId36"/>
    <p:sldId id="29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F2B97-B9B6-4C7C-8B09-897507D316A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B0BE4-36B4-472F-8DD1-51A64686B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04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16CA-DA42-4CF0-814F-75B61F3AE148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16CA-DA42-4CF0-814F-75B61F3AE148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16CA-DA42-4CF0-814F-75B61F3AE148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16CA-DA42-4CF0-814F-75B61F3AE148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16CA-DA42-4CF0-814F-75B61F3AE148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16CA-DA42-4CF0-814F-75B61F3AE148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16CA-DA42-4CF0-814F-75B61F3AE148}" type="slidenum">
              <a:rPr lang="en-AU" smtClean="0"/>
              <a:pPr/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16CA-DA42-4CF0-814F-75B61F3AE148}" type="slidenum">
              <a:rPr lang="en-AU" smtClean="0"/>
              <a:pPr/>
              <a:t>18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16CA-DA42-4CF0-814F-75B61F3AE148}" type="slidenum">
              <a:rPr lang="en-AU" smtClean="0"/>
              <a:pPr/>
              <a:t>19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16CA-DA42-4CF0-814F-75B61F3AE148}" type="slidenum">
              <a:rPr lang="en-AU" smtClean="0"/>
              <a:pPr/>
              <a:t>20</a:t>
            </a:fld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16CA-DA42-4CF0-814F-75B61F3AE148}" type="slidenum">
              <a:rPr lang="en-AU" smtClean="0"/>
              <a:pPr/>
              <a:t>21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16CA-DA42-4CF0-814F-75B61F3AE148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16CA-DA42-4CF0-814F-75B61F3AE148}" type="slidenum">
              <a:rPr lang="en-AU" smtClean="0"/>
              <a:pPr/>
              <a:t>22</a:t>
            </a:fld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16CA-DA42-4CF0-814F-75B61F3AE148}" type="slidenum">
              <a:rPr lang="en-AU" smtClean="0"/>
              <a:pPr/>
              <a:t>23</a:t>
            </a:fld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16CA-DA42-4CF0-814F-75B61F3AE148}" type="slidenum">
              <a:rPr lang="en-AU" smtClean="0"/>
              <a:pPr/>
              <a:t>24</a:t>
            </a:fld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16CA-DA42-4CF0-814F-75B61F3AE148}" type="slidenum">
              <a:rPr lang="en-AU" smtClean="0"/>
              <a:pPr/>
              <a:t>25</a:t>
            </a:fld>
            <a:endParaRPr lang="en-A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16CA-DA42-4CF0-814F-75B61F3AE148}" type="slidenum">
              <a:rPr lang="en-AU" smtClean="0"/>
              <a:pPr/>
              <a:t>26</a:t>
            </a:fld>
            <a:endParaRPr lang="en-A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16CA-DA42-4CF0-814F-75B61F3AE148}" type="slidenum">
              <a:rPr lang="en-AU" smtClean="0"/>
              <a:pPr/>
              <a:t>27</a:t>
            </a:fld>
            <a:endParaRPr lang="en-A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16CA-DA42-4CF0-814F-75B61F3AE148}" type="slidenum">
              <a:rPr lang="en-AU" smtClean="0"/>
              <a:pPr/>
              <a:t>28</a:t>
            </a:fld>
            <a:endParaRPr lang="en-A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16CA-DA42-4CF0-814F-75B61F3AE148}" type="slidenum">
              <a:rPr lang="en-AU" smtClean="0"/>
              <a:pPr/>
              <a:t>29</a:t>
            </a:fld>
            <a:endParaRPr lang="en-A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16CA-DA42-4CF0-814F-75B61F3AE148}" type="slidenum">
              <a:rPr lang="en-AU" smtClean="0"/>
              <a:pPr/>
              <a:t>30</a:t>
            </a:fld>
            <a:endParaRPr lang="en-A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16CA-DA42-4CF0-814F-75B61F3AE148}" type="slidenum">
              <a:rPr lang="en-AU" smtClean="0"/>
              <a:pPr/>
              <a:t>31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16CA-DA42-4CF0-814F-75B61F3AE148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16CA-DA42-4CF0-814F-75B61F3AE148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16CA-DA42-4CF0-814F-75B61F3AE148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16CA-DA42-4CF0-814F-75B61F3AE148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16CA-DA42-4CF0-814F-75B61F3AE148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16CA-DA42-4CF0-814F-75B61F3AE148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16CA-DA42-4CF0-814F-75B61F3AE148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900BE-B824-A261-8E97-9794864B0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0A6CE-2A37-59A9-92A8-D6FB01562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491F4-9CFB-5963-4739-F3ED07113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936B-1F97-48C8-BA9A-E4B5867A096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CE881-B686-46E0-A5D1-747982F35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0466C-EF3D-A5F6-1D8E-A734E8FF2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EA79-FA55-442D-AB7C-486F4A3BE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75892-D8C7-92DB-5A93-4A03320B8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01D874-26A1-6ED0-8F79-5414531F4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BCA31-FF81-AD90-8F8C-E9C02B0AA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936B-1F97-48C8-BA9A-E4B5867A096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F4CA0-2BD0-C1D4-C953-84E2E1CD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9E083-680D-8338-79CC-6F7C4777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EA79-FA55-442D-AB7C-486F4A3BE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7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1842B2-DC63-3CD6-C5B6-74DDB184CC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710B6-6B48-EFC3-BDB1-2F1CD3543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8266F-6E5E-01B6-7828-9C01B9594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936B-1F97-48C8-BA9A-E4B5867A096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7E67A-5ABB-A11C-F2EA-081851614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B660B-9D4F-7CB9-E4D7-9F3806581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EA79-FA55-442D-AB7C-486F4A3BE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8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9DD80-B641-A76D-067A-DFB3A3A92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09D9F-67A8-CCE0-EAA8-172495229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CF5A1-3C35-662B-21DC-FEB4ABA91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936B-1F97-48C8-BA9A-E4B5867A096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94F7F-F8FF-FFD0-C8A2-DBB3C8780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5832E-F983-9663-E2A3-F9BC4D2F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EA79-FA55-442D-AB7C-486F4A3BE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9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E1463-4141-A2C9-9DF5-CAEEF358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7C2B8-B325-A1B6-5313-226D7CB94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8E2C3-29FC-E0E9-82B9-5B589DEF2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936B-1F97-48C8-BA9A-E4B5867A096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66C44-6993-7218-5EB3-54BD9B190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EACBB-2008-BA01-4F3B-C666683D1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EA79-FA55-442D-AB7C-486F4A3BE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4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7CCD6-1CD3-13A8-AC9D-E760B2728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566DB-98D9-B4C2-140C-0ACA0D26D2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71365-9372-B332-1711-61A8CC77A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4638FC-02D5-4EA8-2FCF-44CB0E905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936B-1F97-48C8-BA9A-E4B5867A096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346EB-322A-23DD-B93E-A7BE5FFC1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A7FE7-1FE6-CD68-7F75-56E0F6BCB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EA79-FA55-442D-AB7C-486F4A3BE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7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68896-0A1E-CC59-CEB6-E25E53D56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B24D5-7A67-0693-26A4-305936B29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DE6C3D-1FA7-9C1C-324A-BCC9CBA37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47839F-B30D-5568-7988-9A1B288229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90B4D6-43DD-55A8-78B2-2D56F0FD9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BC0BE-D93A-06FF-9FE4-94172568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936B-1F97-48C8-BA9A-E4B5867A096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691986-80EE-D4EC-7A7D-8B1D3B188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7A0602-9A47-1E26-2611-65F143CAE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EA79-FA55-442D-AB7C-486F4A3BE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2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751D1-24F6-A498-524A-64AF1C371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36F8F-2AAF-4E0B-964B-D038E8A27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936B-1F97-48C8-BA9A-E4B5867A096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076C1-C89A-DB65-DDD7-E2FA923C3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FCF7A-C0BF-13FD-51D7-F9F750EFC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EA79-FA55-442D-AB7C-486F4A3BE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4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DDE63-B4F3-4CC7-E8AE-15D524D2C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936B-1F97-48C8-BA9A-E4B5867A096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976DEC-2FB1-6048-2675-8DFE820C9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B8301-FA78-64B8-8DAC-9F2F6E30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EA79-FA55-442D-AB7C-486F4A3BE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95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FE0C8-915B-DB00-8BB9-982B797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690D7-82A5-7ECC-1AEB-1BC0AAE45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72EFFF-DE42-C5E7-BA1A-F016E5459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3284B-977C-8900-03C8-FD4C18072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936B-1F97-48C8-BA9A-E4B5867A096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A5ED2-9D2B-8DB1-3D4A-CBD6C660E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4D550-C22B-8547-9C5E-49484DFEC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EA79-FA55-442D-AB7C-486F4A3BE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6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5C888-EEA6-794B-25DF-2C2153F41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FF7E1E-E016-01D6-FB34-FA2EFF21B8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04522-6DF5-7121-F39A-83E6FA119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F8ED4-5F15-A252-B399-9A450CB2C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936B-1F97-48C8-BA9A-E4B5867A096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BD89E-8328-260B-223C-ED567F67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7989D-0752-DADD-9112-462ECA7D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EA79-FA55-442D-AB7C-486F4A3BE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03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AE07C5-7C8D-265E-ABA8-259F39D56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C9886-B150-BC3A-8C47-95ADD71C2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A78D9-7B95-F7BC-8292-9F34132250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0936B-1F97-48C8-BA9A-E4B5867A096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CA33F-B11A-CB4C-E5E6-80258B25D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C3131-7975-787E-3FAE-D91517973A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3EA79-FA55-442D-AB7C-486F4A3BE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4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>
            <a:extLst>
              <a:ext uri="{FF2B5EF4-FFF2-40B4-BE49-F238E27FC236}">
                <a16:creationId xmlns:a16="http://schemas.microsoft.com/office/drawing/2014/main" id="{92AEDFAF-70BD-782C-7D42-C3A0BC181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901" y="1146176"/>
            <a:ext cx="77390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10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3075" name="TextBox 3">
            <a:extLst>
              <a:ext uri="{FF2B5EF4-FFF2-40B4-BE49-F238E27FC236}">
                <a16:creationId xmlns:a16="http://schemas.microsoft.com/office/drawing/2014/main" id="{18AEE972-9893-E5B1-D899-6B3265489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174" y="2747964"/>
            <a:ext cx="94239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latin typeface="Book Antiqua" panose="02040602050305030304" pitchFamily="18" charset="0"/>
              </a:rPr>
              <a:t>TITLE OF THE TOPIC: </a:t>
            </a:r>
            <a:r>
              <a:rPr lang="en-AU" sz="2800" b="1" dirty="0">
                <a:latin typeface="+mn-lt"/>
              </a:rPr>
              <a:t>MICROBIOLOGY IN ENDODONTICS</a:t>
            </a:r>
            <a:endParaRPr lang="en-US" altLang="en-US" sz="2800" dirty="0">
              <a:latin typeface="Book Antiqua" panose="02040602050305030304" pitchFamily="18" charset="0"/>
            </a:endParaRPr>
          </a:p>
        </p:txBody>
      </p:sp>
      <p:sp>
        <p:nvSpPr>
          <p:cNvPr id="3076" name="TextBox 5">
            <a:extLst>
              <a:ext uri="{FF2B5EF4-FFF2-40B4-BE49-F238E27FC236}">
                <a16:creationId xmlns:a16="http://schemas.microsoft.com/office/drawing/2014/main" id="{10D683A3-E83C-D0C1-495A-851D60D8B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1" y="5345114"/>
            <a:ext cx="85455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100">
                <a:latin typeface="Book Antiqua" panose="02040602050305030304" pitchFamily="18" charset="0"/>
              </a:rPr>
              <a:t>DEPARTMENT OF CONSERVATIVE DENTISTRY AND ENDODONTICS </a:t>
            </a:r>
          </a:p>
        </p:txBody>
      </p:sp>
      <p:pic>
        <p:nvPicPr>
          <p:cNvPr id="3077" name="Picture 6">
            <a:extLst>
              <a:ext uri="{FF2B5EF4-FFF2-40B4-BE49-F238E27FC236}">
                <a16:creationId xmlns:a16="http://schemas.microsoft.com/office/drawing/2014/main" id="{B71D9F78-ACF1-5C97-AFAA-77CEA4A15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>
            <a:fillRect/>
          </a:stretch>
        </p:blipFill>
        <p:spPr bwMode="auto">
          <a:xfrm>
            <a:off x="1524000" y="-19050"/>
            <a:ext cx="1563688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Slide Number Placeholder 1">
            <a:extLst>
              <a:ext uri="{FF2B5EF4-FFF2-40B4-BE49-F238E27FC236}">
                <a16:creationId xmlns:a16="http://schemas.microsoft.com/office/drawing/2014/main" id="{AFBA7358-CCB0-2978-25EE-0C814056F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AFFE83-C04D-42AB-8CD8-ABA8A3DC5867}" type="slidenum">
              <a:rPr lang="en-US" altLang="en-US" sz="14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5520" y="260648"/>
            <a:ext cx="7056784" cy="6336704"/>
          </a:xfrm>
        </p:spPr>
        <p:txBody>
          <a:bodyPr>
            <a:normAutofit/>
          </a:bodyPr>
          <a:lstStyle/>
          <a:p>
            <a:r>
              <a:rPr lang="en-AU" sz="3200" dirty="0"/>
              <a:t>Bacteria in carious lesions form authentic </a:t>
            </a:r>
            <a:r>
              <a:rPr lang="en-AU" sz="3200" dirty="0" err="1"/>
              <a:t>biofilms</a:t>
            </a:r>
            <a:r>
              <a:rPr lang="en-AU" sz="3200" dirty="0"/>
              <a:t> adhered to dentin.</a:t>
            </a:r>
          </a:p>
          <a:p>
            <a:endParaRPr lang="en-AU" sz="3200" dirty="0"/>
          </a:p>
          <a:p>
            <a:r>
              <a:rPr lang="en-AU" sz="3200" dirty="0"/>
              <a:t>Bacterial products diffused through                                         dentinal tubules induces </a:t>
            </a:r>
            <a:r>
              <a:rPr lang="en-AU" sz="3200" dirty="0" err="1"/>
              <a:t>pulpal</a:t>
            </a:r>
            <a:r>
              <a:rPr lang="en-AU" sz="3200" dirty="0"/>
              <a:t>                 </a:t>
            </a:r>
            <a:r>
              <a:rPr lang="en-AU" sz="3200" dirty="0" err="1"/>
              <a:t>inflamation</a:t>
            </a:r>
            <a:r>
              <a:rPr lang="en-AU" sz="3200" dirty="0"/>
              <a:t> long before the tissue is  exposed. </a:t>
            </a:r>
          </a:p>
          <a:p>
            <a:endParaRPr lang="en-AU" sz="3200" dirty="0"/>
          </a:p>
          <a:p>
            <a:r>
              <a:rPr lang="en-AU" sz="3200" dirty="0"/>
              <a:t>After pulp exposure, the exposed tissue is            in direct contact with bacteria and their products and responds with severe inflammation.</a:t>
            </a:r>
          </a:p>
          <a:p>
            <a:endParaRPr lang="en-AU" sz="3200" dirty="0"/>
          </a:p>
          <a:p>
            <a:endParaRPr lang="en-AU" sz="3200" dirty="0"/>
          </a:p>
        </p:txBody>
      </p:sp>
      <p:pic>
        <p:nvPicPr>
          <p:cNvPr id="1026" name="Picture 2" descr="C:\Users\NAUCIL\Desktop\GOLD\cohen - Copy (3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1840" y="1224136"/>
            <a:ext cx="2190665" cy="551723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C9EA-A0E9-4CC6-B5CF-6D7A8352DCB3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5520" y="260648"/>
            <a:ext cx="6192688" cy="6336704"/>
          </a:xfrm>
        </p:spPr>
        <p:txBody>
          <a:bodyPr>
            <a:normAutofit/>
          </a:bodyPr>
          <a:lstStyle/>
          <a:p>
            <a:r>
              <a:rPr lang="en-AU" sz="3200" dirty="0"/>
              <a:t>Bacteria in this battlefront have to survive the attack by host </a:t>
            </a:r>
            <a:r>
              <a:rPr lang="en-AU" sz="3200" dirty="0" err="1"/>
              <a:t>defenses</a:t>
            </a:r>
            <a:r>
              <a:rPr lang="en-AU" sz="3200" dirty="0"/>
              <a:t> and at the same time acquire nutrients to be alive.</a:t>
            </a:r>
          </a:p>
          <a:p>
            <a:endParaRPr lang="en-AU" sz="3200" dirty="0"/>
          </a:p>
          <a:p>
            <a:r>
              <a:rPr lang="en-AU" sz="3200" dirty="0"/>
              <a:t>In this bacteria-pulp clash, the pulp invariably is defeated and becomes necrotic, so bacteria move forward and colonize the necrotic tissue.</a:t>
            </a:r>
          </a:p>
        </p:txBody>
      </p:sp>
      <p:pic>
        <p:nvPicPr>
          <p:cNvPr id="2050" name="Picture 2" descr="C:\Users\NAUCIL\Desktop\GOLD\cohen - Copy (2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5790" y="648072"/>
            <a:ext cx="2350691" cy="594928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C9EA-A0E9-4CC6-B5CF-6D7A8352DCB3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5520" y="260648"/>
            <a:ext cx="5040560" cy="6336704"/>
          </a:xfrm>
        </p:spPr>
        <p:txBody>
          <a:bodyPr>
            <a:normAutofit/>
          </a:bodyPr>
          <a:lstStyle/>
          <a:p>
            <a:endParaRPr lang="en-AU" sz="3200" dirty="0"/>
          </a:p>
          <a:p>
            <a:r>
              <a:rPr lang="en-AU" sz="3200" dirty="0"/>
              <a:t>Bacteria continue to move towards the apical part of the canal until virtually the entire canal is necrotic and infected.</a:t>
            </a:r>
          </a:p>
          <a:p>
            <a:endParaRPr lang="en-AU" sz="3200" dirty="0"/>
          </a:p>
          <a:p>
            <a:r>
              <a:rPr lang="en-AU" sz="3200" dirty="0"/>
              <a:t>At this stage, involved bacteria can be regarded as the early root canal colonizers or pioneer species.	</a:t>
            </a:r>
          </a:p>
        </p:txBody>
      </p:sp>
      <p:pic>
        <p:nvPicPr>
          <p:cNvPr id="3074" name="Picture 2" descr="C:\Users\NAUCIL\Desktop\GOLD\cohen - Copy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6240" y="962454"/>
            <a:ext cx="2232248" cy="577891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C9EA-A0E9-4CC6-B5CF-6D7A8352DCB3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5520" y="260648"/>
            <a:ext cx="6480720" cy="6336704"/>
          </a:xfrm>
        </p:spPr>
        <p:txBody>
          <a:bodyPr>
            <a:normAutofit lnSpcReduction="10000"/>
          </a:bodyPr>
          <a:lstStyle/>
          <a:p>
            <a:endParaRPr lang="en-AU" sz="3200" dirty="0"/>
          </a:p>
          <a:p>
            <a:r>
              <a:rPr lang="en-AU" sz="3200" dirty="0"/>
              <a:t>Bacteria colonizing the necrotic root canal induce damage to the </a:t>
            </a:r>
            <a:r>
              <a:rPr lang="en-AU" sz="3200" dirty="0" err="1"/>
              <a:t>periradicular</a:t>
            </a:r>
            <a:r>
              <a:rPr lang="en-AU" sz="3200" dirty="0"/>
              <a:t> tissues and give rise to inflammatory changes.</a:t>
            </a:r>
          </a:p>
          <a:p>
            <a:endParaRPr lang="en-AU" sz="3200" dirty="0"/>
          </a:p>
          <a:p>
            <a:r>
              <a:rPr lang="en-AU" sz="3200" dirty="0" err="1"/>
              <a:t>Periradicular</a:t>
            </a:r>
            <a:r>
              <a:rPr lang="en-AU" sz="3200" dirty="0"/>
              <a:t> inflammation can be observed even before the entire root canal is necrotic.</a:t>
            </a:r>
          </a:p>
          <a:p>
            <a:endParaRPr lang="en-AU" sz="3200" dirty="0"/>
          </a:p>
          <a:p>
            <a:r>
              <a:rPr lang="en-AU" sz="3200" dirty="0"/>
              <a:t>Therefore, the early colonizers play an important role in the initiation of the apical </a:t>
            </a:r>
            <a:r>
              <a:rPr lang="en-AU" sz="3200" dirty="0" err="1"/>
              <a:t>periodontitis</a:t>
            </a:r>
            <a:r>
              <a:rPr lang="en-AU" sz="3200" dirty="0"/>
              <a:t> disease process.</a:t>
            </a:r>
          </a:p>
        </p:txBody>
      </p:sp>
      <p:pic>
        <p:nvPicPr>
          <p:cNvPr id="4098" name="Picture 2" descr="C:\Users\NAUCIL\Desktop\GOLD\cohen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4232" y="908720"/>
            <a:ext cx="2278674" cy="5733256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C9EA-A0E9-4CC6-B5CF-6D7A8352DCB3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5520" y="260648"/>
            <a:ext cx="8435280" cy="6336704"/>
          </a:xfrm>
        </p:spPr>
        <p:txBody>
          <a:bodyPr>
            <a:normAutofit/>
          </a:bodyPr>
          <a:lstStyle/>
          <a:p>
            <a:endParaRPr lang="en-AU" sz="3200" dirty="0"/>
          </a:p>
          <a:p>
            <a:r>
              <a:rPr lang="en-AU" sz="3200" dirty="0"/>
              <a:t>The environmental conditions in the root canal are modified by pioneer species and the disease process.</a:t>
            </a:r>
          </a:p>
          <a:p>
            <a:endParaRPr lang="en-AU" sz="3200" dirty="0"/>
          </a:p>
          <a:p>
            <a:r>
              <a:rPr lang="en-AU" sz="3200" dirty="0"/>
              <a:t>This leads to the establishment of bacterial groups different from the early colonizers.</a:t>
            </a:r>
          </a:p>
          <a:p>
            <a:endParaRPr lang="en-AU" sz="3200" dirty="0"/>
          </a:p>
          <a:p>
            <a:r>
              <a:rPr lang="en-AU" sz="3200" dirty="0"/>
              <a:t>Once the pulp is necrotic, a shift in </a:t>
            </a:r>
            <a:r>
              <a:rPr lang="en-AU" sz="3200" dirty="0" err="1"/>
              <a:t>microbiota</a:t>
            </a:r>
            <a:r>
              <a:rPr lang="en-AU" sz="3200" dirty="0"/>
              <a:t> is observed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C9EA-A0E9-4CC6-B5CF-6D7A8352DCB3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5520" y="260648"/>
            <a:ext cx="8435280" cy="6336704"/>
          </a:xfrm>
        </p:spPr>
        <p:txBody>
          <a:bodyPr>
            <a:normAutofit/>
          </a:bodyPr>
          <a:lstStyle/>
          <a:p>
            <a:endParaRPr lang="en-AU" sz="3200" dirty="0"/>
          </a:p>
          <a:p>
            <a:r>
              <a:rPr lang="en-AU" sz="3200" dirty="0"/>
              <a:t>Rearrangement in the proportions of the early colonizers and latecomers occurs.</a:t>
            </a:r>
          </a:p>
          <a:p>
            <a:endParaRPr lang="en-AU" sz="3200" dirty="0"/>
          </a:p>
          <a:p>
            <a:r>
              <a:rPr lang="en-AU" sz="3200" dirty="0"/>
              <a:t>As the environment changes, some early colonizers are expected to no longer participate in the consortium in advanced disease.</a:t>
            </a:r>
          </a:p>
          <a:p>
            <a:endParaRPr lang="en-AU" sz="3200" dirty="0"/>
          </a:p>
          <a:p>
            <a:endParaRPr lang="en-AU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C9EA-A0E9-4CC6-B5CF-6D7A8352DCB3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5520" y="260648"/>
            <a:ext cx="8435280" cy="6336704"/>
          </a:xfrm>
        </p:spPr>
        <p:txBody>
          <a:bodyPr>
            <a:normAutofit/>
          </a:bodyPr>
          <a:lstStyle/>
          <a:p>
            <a:endParaRPr lang="en-AU" sz="3200" dirty="0"/>
          </a:p>
          <a:p>
            <a:r>
              <a:rPr lang="en-AU" sz="3200" dirty="0"/>
              <a:t>Colonization may appear an easy task for late colonizers as there is no significant opposition from host </a:t>
            </a:r>
            <a:r>
              <a:rPr lang="en-AU" sz="3200" dirty="0" err="1"/>
              <a:t>defense</a:t>
            </a:r>
            <a:r>
              <a:rPr lang="en-AU" sz="3200" dirty="0"/>
              <a:t> in necrotic root canal .</a:t>
            </a:r>
          </a:p>
          <a:p>
            <a:endParaRPr lang="en-AU" sz="3200" dirty="0"/>
          </a:p>
          <a:p>
            <a:r>
              <a:rPr lang="en-AU" sz="3200" dirty="0"/>
              <a:t>Environmental factors such as interaction with pioneer species, oxygen tension, nutrient availability will determine whether new species succeed in establishing themselves in the root canal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C9EA-A0E9-4CC6-B5CF-6D7A8352DCB3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5520" y="260648"/>
            <a:ext cx="8435280" cy="6336704"/>
          </a:xfrm>
        </p:spPr>
        <p:txBody>
          <a:bodyPr>
            <a:normAutofit/>
          </a:bodyPr>
          <a:lstStyle/>
          <a:p>
            <a:r>
              <a:rPr lang="en-AU" sz="3200" dirty="0"/>
              <a:t>Bacteria exert their </a:t>
            </a:r>
            <a:r>
              <a:rPr lang="en-AU" sz="3200" dirty="0" err="1"/>
              <a:t>pathogenicity</a:t>
            </a:r>
            <a:r>
              <a:rPr lang="en-AU" sz="3200" dirty="0"/>
              <a:t> by wreaking havoc on the host tissues through direct and/or indirect mechanisms.</a:t>
            </a:r>
          </a:p>
          <a:p>
            <a:endParaRPr lang="en-AU" sz="3200" dirty="0"/>
          </a:p>
          <a:p>
            <a:r>
              <a:rPr lang="en-AU" sz="3200" dirty="0"/>
              <a:t>Bacterial virulence factors that cause direct tissue harm include those that damage host cells and/or the intracellular matrix of connective tissue.</a:t>
            </a:r>
          </a:p>
          <a:p>
            <a:endParaRPr lang="en-AU" sz="3200" dirty="0"/>
          </a:p>
          <a:p>
            <a:r>
              <a:rPr lang="en-AU" sz="3200" dirty="0"/>
              <a:t>These factors usually involve enzymes, </a:t>
            </a:r>
            <a:r>
              <a:rPr lang="en-AU" sz="3200" dirty="0" err="1"/>
              <a:t>exotoxins</a:t>
            </a:r>
            <a:r>
              <a:rPr lang="en-AU" sz="3200" dirty="0"/>
              <a:t> and </a:t>
            </a:r>
            <a:r>
              <a:rPr lang="en-AU" sz="3200" dirty="0" err="1"/>
              <a:t>mtabollic</a:t>
            </a:r>
            <a:r>
              <a:rPr lang="en-AU" sz="3200" dirty="0"/>
              <a:t> end products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C9EA-A0E9-4CC6-B5CF-6D7A8352DCB3}" type="slidenum">
              <a:rPr lang="en-AU" smtClean="0"/>
              <a:pPr/>
              <a:t>17</a:t>
            </a:fld>
            <a:endParaRPr lang="en-A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5520" y="260648"/>
            <a:ext cx="8435280" cy="6336704"/>
          </a:xfrm>
        </p:spPr>
        <p:txBody>
          <a:bodyPr>
            <a:normAutofit/>
          </a:bodyPr>
          <a:lstStyle/>
          <a:p>
            <a:endParaRPr lang="en-AU" sz="3200" dirty="0"/>
          </a:p>
          <a:p>
            <a:r>
              <a:rPr lang="en-AU" sz="3200" dirty="0"/>
              <a:t>Furthermore, bacterial structural components, including  </a:t>
            </a:r>
            <a:r>
              <a:rPr lang="en-AU" sz="3200" dirty="0" err="1"/>
              <a:t>lipopolysaccharide</a:t>
            </a:r>
            <a:r>
              <a:rPr lang="en-AU" sz="3200" dirty="0"/>
              <a:t>, </a:t>
            </a:r>
            <a:r>
              <a:rPr lang="en-AU" sz="3200" dirty="0" err="1"/>
              <a:t>peptidoglycan</a:t>
            </a:r>
            <a:r>
              <a:rPr lang="en-AU" sz="3200" dirty="0"/>
              <a:t>, </a:t>
            </a:r>
            <a:r>
              <a:rPr lang="en-AU" sz="3200" dirty="0" err="1"/>
              <a:t>lipoteichoic</a:t>
            </a:r>
            <a:r>
              <a:rPr lang="en-AU" sz="3200" dirty="0"/>
              <a:t> acid, </a:t>
            </a:r>
            <a:r>
              <a:rPr lang="en-AU" sz="3200" dirty="0" err="1"/>
              <a:t>fimbriae</a:t>
            </a:r>
            <a:r>
              <a:rPr lang="en-AU" sz="3200" dirty="0"/>
              <a:t>, flagella, outer membrane proteins and vesicles, lipoproteins, DNA and </a:t>
            </a:r>
            <a:r>
              <a:rPr lang="en-AU" sz="3200" dirty="0" err="1"/>
              <a:t>exopolysaccharides</a:t>
            </a:r>
            <a:r>
              <a:rPr lang="en-AU" sz="3200" dirty="0"/>
              <a:t> can act as </a:t>
            </a:r>
            <a:r>
              <a:rPr lang="en-AU" sz="3200" dirty="0" err="1"/>
              <a:t>modulins</a:t>
            </a:r>
            <a:r>
              <a:rPr lang="en-AU" sz="3200" dirty="0"/>
              <a:t>, which stimulates host immune reactions that causes severe tissue destruction.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C9EA-A0E9-4CC6-B5CF-6D7A8352DCB3}" type="slidenum">
              <a:rPr lang="en-AU" smtClean="0"/>
              <a:pPr/>
              <a:t>18</a:t>
            </a:fld>
            <a:endParaRPr lang="en-A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5520" y="260648"/>
            <a:ext cx="8435280" cy="6336704"/>
          </a:xfrm>
        </p:spPr>
        <p:txBody>
          <a:bodyPr>
            <a:normAutofit/>
          </a:bodyPr>
          <a:lstStyle/>
          <a:p>
            <a:endParaRPr lang="en-AU" sz="3200" dirty="0"/>
          </a:p>
          <a:p>
            <a:r>
              <a:rPr lang="en-AU" sz="3200" dirty="0"/>
              <a:t>Bacterial components can stimulate inflammatory and non-inflammatory host cells to release chemical mediators such as cytokines and prostaglandins which are involved in bone </a:t>
            </a:r>
            <a:r>
              <a:rPr lang="en-AU" sz="3200" dirty="0" err="1"/>
              <a:t>resorption</a:t>
            </a:r>
            <a:r>
              <a:rPr lang="en-AU" sz="3200" dirty="0"/>
              <a:t>.</a:t>
            </a:r>
          </a:p>
          <a:p>
            <a:endParaRPr lang="en-AU" sz="3200" dirty="0"/>
          </a:p>
          <a:p>
            <a:r>
              <a:rPr lang="en-AU" sz="3200" dirty="0"/>
              <a:t>Host defence mechanisms against bacteria emanating from the root canal appear to be the most important factor involved in formation of purulent  </a:t>
            </a:r>
            <a:r>
              <a:rPr lang="en-AU" sz="3200" dirty="0" err="1"/>
              <a:t>exudate</a:t>
            </a:r>
            <a:r>
              <a:rPr lang="en-AU" sz="3200" dirty="0"/>
              <a:t> associated with abscesses.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C9EA-A0E9-4CC6-B5CF-6D7A8352DCB3}" type="slidenum">
              <a:rPr lang="en-AU" smtClean="0"/>
              <a:pPr/>
              <a:t>19</a:t>
            </a:fld>
            <a:endParaRPr lang="en-A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C5E0383-B16F-1B52-34EF-EF11B18B0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1" y="781050"/>
            <a:ext cx="6945313" cy="8270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Specific learning Objectives </a:t>
            </a:r>
            <a:endParaRPr lang="en-US" sz="2325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BA49E56-FFB1-0D7D-D6E1-1E4D7D5A25F6}"/>
              </a:ext>
            </a:extLst>
          </p:cNvPr>
          <p:cNvGraphicFramePr>
            <a:graphicFrameLocks noGrp="1"/>
          </p:cNvGraphicFramePr>
          <p:nvPr/>
        </p:nvGraphicFramePr>
        <p:xfrm>
          <a:off x="3124200" y="2506663"/>
          <a:ext cx="7543800" cy="2466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4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520">
                <a:tc>
                  <a:txBody>
                    <a:bodyPr/>
                    <a:lstStyle/>
                    <a:p>
                      <a:r>
                        <a:rPr lang="en-US" sz="1400" dirty="0"/>
                        <a:t>Core areas* H</a:t>
                      </a:r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Domain</a:t>
                      </a:r>
                      <a:r>
                        <a:rPr lang="en-US" sz="1400" baseline="0" dirty="0"/>
                        <a:t> **</a:t>
                      </a:r>
                      <a:endParaRPr lang="en-US" sz="1400" dirty="0"/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Category #</a:t>
                      </a:r>
                    </a:p>
                  </a:txBody>
                  <a:tcPr marL="68580" marR="68580" marT="34255" marB="3425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513">
                <a:tc>
                  <a:txBody>
                    <a:bodyPr/>
                    <a:lstStyle/>
                    <a:p>
                      <a:r>
                        <a:rPr lang="en-US" sz="1400" dirty="0"/>
                        <a:t>Routes of microorganism, </a:t>
                      </a:r>
                      <a:r>
                        <a:rPr lang="en-US" sz="1400" dirty="0" err="1"/>
                        <a:t>Microrganism</a:t>
                      </a:r>
                      <a:r>
                        <a:rPr lang="en-US" sz="1400" dirty="0"/>
                        <a:t> associated with root canal infection</a:t>
                      </a:r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Cognitive</a:t>
                      </a:r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Must know </a:t>
                      </a:r>
                    </a:p>
                  </a:txBody>
                  <a:tcPr marL="68580" marR="68580" marT="34255" marB="342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847">
                <a:tc>
                  <a:txBody>
                    <a:bodyPr/>
                    <a:lstStyle/>
                    <a:p>
                      <a:r>
                        <a:rPr lang="en-US" sz="1400" dirty="0" err="1"/>
                        <a:t>Intraradicular</a:t>
                      </a:r>
                      <a:r>
                        <a:rPr lang="en-US" sz="1400" dirty="0"/>
                        <a:t> infection, </a:t>
                      </a:r>
                      <a:r>
                        <a:rPr lang="en-US" sz="1400" dirty="0" err="1"/>
                        <a:t>extraradicular</a:t>
                      </a:r>
                      <a:r>
                        <a:rPr lang="en-US" sz="1400" dirty="0"/>
                        <a:t> infection</a:t>
                      </a:r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Psychomotor</a:t>
                      </a:r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Nice to know </a:t>
                      </a:r>
                    </a:p>
                  </a:txBody>
                  <a:tcPr marL="68580" marR="68580" marT="34255" marB="342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520">
                <a:tc>
                  <a:txBody>
                    <a:bodyPr/>
                    <a:lstStyle/>
                    <a:p>
                      <a:r>
                        <a:rPr lang="en-US" sz="1400" dirty="0"/>
                        <a:t>Methods of identification of microbes</a:t>
                      </a:r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Affective </a:t>
                      </a:r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Desire to know </a:t>
                      </a:r>
                    </a:p>
                  </a:txBody>
                  <a:tcPr marL="68580" marR="68580" marT="34255" marB="342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21" name="TextBox 2">
            <a:extLst>
              <a:ext uri="{FF2B5EF4-FFF2-40B4-BE49-F238E27FC236}">
                <a16:creationId xmlns:a16="http://schemas.microsoft.com/office/drawing/2014/main" id="{7A57D357-5A21-9823-D167-32EA60E95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1" y="5176839"/>
            <a:ext cx="6215063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100" b="0">
                <a:latin typeface="Times New Roman" panose="02020603050405020304" pitchFamily="18" charset="0"/>
              </a:rPr>
              <a:t>*Subtopic of importance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100" b="0">
                <a:latin typeface="Times New Roman" panose="02020603050405020304" pitchFamily="18" charset="0"/>
              </a:rPr>
              <a:t>**  Cognitive, Psychomotor   or Affective 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100" b="0">
                <a:latin typeface="Times New Roman" panose="02020603050405020304" pitchFamily="18" charset="0"/>
              </a:rPr>
              <a:t># Must know , Nice to know  &amp; Desire to know </a:t>
            </a:r>
          </a:p>
        </p:txBody>
      </p:sp>
      <p:sp>
        <p:nvSpPr>
          <p:cNvPr id="4122" name="Rectangle 3">
            <a:extLst>
              <a:ext uri="{FF2B5EF4-FFF2-40B4-BE49-F238E27FC236}">
                <a16:creationId xmlns:a16="http://schemas.microsoft.com/office/drawing/2014/main" id="{37056120-C0C1-48C5-5863-56AC81734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575" y="2078039"/>
            <a:ext cx="73485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presentation the learner is expected to know </a:t>
            </a:r>
            <a:endParaRPr lang="en-US" altLang="en-US" sz="2100" b="0">
              <a:latin typeface="Times New Roman" panose="02020603050405020304" pitchFamily="18" charset="0"/>
            </a:endParaRPr>
          </a:p>
        </p:txBody>
      </p:sp>
      <p:sp>
        <p:nvSpPr>
          <p:cNvPr id="4123" name="Slide Number Placeholder 4">
            <a:extLst>
              <a:ext uri="{FF2B5EF4-FFF2-40B4-BE49-F238E27FC236}">
                <a16:creationId xmlns:a16="http://schemas.microsoft.com/office/drawing/2014/main" id="{6D6843DF-D02A-65A2-B8C9-0A352D4CB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3A4E8FB-6E6A-4352-88F5-DD422851C49C}" type="slidenum">
              <a:rPr lang="en-US" altLang="en-US" sz="14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5520" y="260648"/>
            <a:ext cx="8435280" cy="6336704"/>
          </a:xfrm>
        </p:spPr>
        <p:txBody>
          <a:bodyPr>
            <a:normAutofit/>
          </a:bodyPr>
          <a:lstStyle/>
          <a:p>
            <a:endParaRPr lang="en-AU" sz="3200" dirty="0"/>
          </a:p>
          <a:p>
            <a:r>
              <a:rPr lang="en-AU" sz="3200" dirty="0"/>
              <a:t>Formation of oxygen derived free radicals, such as superoxide and hydrogen peroxide, alongside the release of </a:t>
            </a:r>
            <a:r>
              <a:rPr lang="en-AU" sz="3200" dirty="0" err="1"/>
              <a:t>lysosomal</a:t>
            </a:r>
            <a:r>
              <a:rPr lang="en-AU" sz="3200" dirty="0"/>
              <a:t> enzymes by PMNs, gives rise to destruction of connective extracellular matrix, leading to pus formation.</a:t>
            </a:r>
          </a:p>
          <a:p>
            <a:endParaRPr lang="en-AU" sz="3200" dirty="0"/>
          </a:p>
          <a:p>
            <a:r>
              <a:rPr lang="en-AU" sz="3200" dirty="0"/>
              <a:t>Although bacterial products may certainly be involved in the pathogenesis of disease related to endodontic infections, bacterial indirect destructive effects seems to be more significant in the tissue damage.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C9EA-A0E9-4CC6-B5CF-6D7A8352DCB3}" type="slidenum">
              <a:rPr lang="en-AU" smtClean="0"/>
              <a:pPr/>
              <a:t>20</a:t>
            </a:fld>
            <a:endParaRPr lang="en-A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5520" y="260648"/>
            <a:ext cx="8435280" cy="6336704"/>
          </a:xfrm>
        </p:spPr>
        <p:txBody>
          <a:bodyPr>
            <a:normAutofit/>
          </a:bodyPr>
          <a:lstStyle/>
          <a:p>
            <a:r>
              <a:rPr lang="en-AU" sz="3200" dirty="0"/>
              <a:t>A chronic disease is usually associated with low virulence of the bacterial consortium involved, but this represents a persistent source of aggression to the tissues.</a:t>
            </a:r>
          </a:p>
          <a:p>
            <a:endParaRPr lang="en-AU" sz="3200" dirty="0"/>
          </a:p>
          <a:p>
            <a:r>
              <a:rPr lang="en-AU" sz="3200" dirty="0" err="1"/>
              <a:t>Persistance</a:t>
            </a:r>
            <a:r>
              <a:rPr lang="en-AU" sz="3200" dirty="0"/>
              <a:t> in chronic infections is usually related to community organization in </a:t>
            </a:r>
            <a:r>
              <a:rPr lang="en-AU" sz="3200" dirty="0" err="1"/>
              <a:t>biofilms</a:t>
            </a:r>
            <a:r>
              <a:rPr lang="en-AU" sz="3200" dirty="0"/>
              <a:t> and the inaccessibility to host defences because of the anatomic location of the infection.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C9EA-A0E9-4CC6-B5CF-6D7A8352DCB3}" type="slidenum">
              <a:rPr lang="en-AU" smtClean="0"/>
              <a:pPr/>
              <a:t>21</a:t>
            </a:fld>
            <a:endParaRPr lang="en-A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5520" y="260648"/>
            <a:ext cx="8435280" cy="6336704"/>
          </a:xfrm>
        </p:spPr>
        <p:txBody>
          <a:bodyPr>
            <a:normAutofit/>
          </a:bodyPr>
          <a:lstStyle/>
          <a:p>
            <a:endParaRPr lang="en-AU" sz="3200" dirty="0"/>
          </a:p>
          <a:p>
            <a:r>
              <a:rPr lang="en-AU" sz="3200" dirty="0"/>
              <a:t>Thus, bacteria in the necrotic root canal cause chronic infection by forming </a:t>
            </a:r>
            <a:r>
              <a:rPr lang="en-AU" sz="3200" dirty="0" err="1"/>
              <a:t>biofilms</a:t>
            </a:r>
            <a:r>
              <a:rPr lang="en-AU" sz="3200" dirty="0"/>
              <a:t> on the canal walls and maintaining close contact with apical periodontal ligaments.</a:t>
            </a:r>
          </a:p>
          <a:p>
            <a:r>
              <a:rPr lang="en-AU" sz="3200" dirty="0"/>
              <a:t>An acute infection in turn is usually caused by a high virulent bacterial consortium.</a:t>
            </a:r>
          </a:p>
          <a:p>
            <a:endParaRPr lang="en-AU" sz="3200" dirty="0"/>
          </a:p>
          <a:p>
            <a:r>
              <a:rPr lang="en-AU" sz="3200" dirty="0"/>
              <a:t>Acute infections are usually related to bacterial cells in a </a:t>
            </a:r>
            <a:r>
              <a:rPr lang="en-AU" sz="3200" dirty="0" err="1"/>
              <a:t>planktonic</a:t>
            </a:r>
            <a:r>
              <a:rPr lang="en-AU" sz="3200" dirty="0"/>
              <a:t> state, at high numbers, with tissue invasion ability, counteracted by a diminished host resistance.</a:t>
            </a:r>
          </a:p>
          <a:p>
            <a:endParaRPr lang="en-AU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C9EA-A0E9-4CC6-B5CF-6D7A8352DCB3}" type="slidenum">
              <a:rPr lang="en-AU" smtClean="0"/>
              <a:pPr/>
              <a:t>22</a:t>
            </a:fld>
            <a:endParaRPr lang="en-A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5520" y="260648"/>
            <a:ext cx="8435280" cy="6336704"/>
          </a:xfrm>
        </p:spPr>
        <p:txBody>
          <a:bodyPr>
            <a:normAutofit/>
          </a:bodyPr>
          <a:lstStyle/>
          <a:p>
            <a:endParaRPr lang="en-AU" sz="3200" dirty="0"/>
          </a:p>
          <a:p>
            <a:r>
              <a:rPr lang="en-AU" sz="3200" dirty="0"/>
              <a:t>Endodontic infection is a </a:t>
            </a:r>
            <a:r>
              <a:rPr lang="en-AU" sz="3200" dirty="0" err="1"/>
              <a:t>multifactorial</a:t>
            </a:r>
            <a:r>
              <a:rPr lang="en-AU" sz="3200" dirty="0"/>
              <a:t> disease that is resultant of  the interplay of many host and bacterial factors.</a:t>
            </a:r>
          </a:p>
          <a:p>
            <a:endParaRPr lang="en-AU" sz="3200" dirty="0"/>
          </a:p>
          <a:p>
            <a:r>
              <a:rPr lang="en-AU" sz="3200" dirty="0"/>
              <a:t>This process requires an integrated and orchestrated interaction of the selected members of mixed endodontic </a:t>
            </a:r>
            <a:r>
              <a:rPr lang="en-AU" sz="3200" dirty="0" err="1"/>
              <a:t>micribiota</a:t>
            </a:r>
            <a:r>
              <a:rPr lang="en-AU" sz="3200" dirty="0"/>
              <a:t> and their respective virulence attributes.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C9EA-A0E9-4CC6-B5CF-6D7A8352DCB3}" type="slidenum">
              <a:rPr lang="en-AU" smtClean="0"/>
              <a:pPr/>
              <a:t>23</a:t>
            </a:fld>
            <a:endParaRPr lang="en-A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5520" y="2708920"/>
            <a:ext cx="8712968" cy="1143000"/>
          </a:xfrm>
        </p:spPr>
        <p:txBody>
          <a:bodyPr>
            <a:noAutofit/>
          </a:bodyPr>
          <a:lstStyle/>
          <a:p>
            <a:pPr algn="ctr"/>
            <a:r>
              <a:rPr lang="en-AU" sz="4800" b="1" i="1" dirty="0"/>
              <a:t>PRIMARY INTRARADICULAR INFECTION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C9EA-A0E9-4CC6-B5CF-6D7A8352DCB3}" type="slidenum">
              <a:rPr lang="en-AU" smtClean="0"/>
              <a:pPr/>
              <a:t>24</a:t>
            </a:fld>
            <a:endParaRPr lang="en-A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5520" y="260648"/>
            <a:ext cx="8435280" cy="6336704"/>
          </a:xfrm>
        </p:spPr>
        <p:txBody>
          <a:bodyPr>
            <a:normAutofit/>
          </a:bodyPr>
          <a:lstStyle/>
          <a:p>
            <a:r>
              <a:rPr lang="en-AU" sz="3200" dirty="0"/>
              <a:t>Primary infections are characterized by a mixed community, dominated by anaerobic bacteria.</a:t>
            </a:r>
          </a:p>
          <a:p>
            <a:endParaRPr lang="en-AU" sz="3200" dirty="0"/>
          </a:p>
          <a:p>
            <a:r>
              <a:rPr lang="en-AU" sz="3200" dirty="0"/>
              <a:t>The number of cells may vary from 10³ to 10</a:t>
            </a:r>
            <a:r>
              <a:rPr lang="en-AU" sz="3200" baseline="30000" dirty="0"/>
              <a:t>8</a:t>
            </a:r>
            <a:r>
              <a:rPr lang="en-AU" sz="3200" dirty="0"/>
              <a:t> per root canal.</a:t>
            </a:r>
          </a:p>
          <a:p>
            <a:endParaRPr lang="en-AU" sz="3200" dirty="0"/>
          </a:p>
          <a:p>
            <a:r>
              <a:rPr lang="en-AU" sz="3200" dirty="0"/>
              <a:t>Molecular studies have disclosed a mean of 10 to 20 species per infected root canal.</a:t>
            </a:r>
          </a:p>
          <a:p>
            <a:endParaRPr lang="en-AU" sz="3200" dirty="0"/>
          </a:p>
          <a:p>
            <a:r>
              <a:rPr lang="en-AU" sz="3200" dirty="0"/>
              <a:t>Canal of teeth with sinus tract exhibit a mean no. of 17 species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C9EA-A0E9-4CC6-B5CF-6D7A8352DCB3}" type="slidenum">
              <a:rPr lang="en-AU" smtClean="0"/>
              <a:pPr/>
              <a:t>25</a:t>
            </a:fld>
            <a:endParaRPr lang="en-A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5520" y="260648"/>
            <a:ext cx="8435280" cy="6336704"/>
          </a:xfrm>
        </p:spPr>
        <p:txBody>
          <a:bodyPr>
            <a:normAutofit/>
          </a:bodyPr>
          <a:lstStyle/>
          <a:p>
            <a:r>
              <a:rPr lang="en-AU" sz="3200" dirty="0"/>
              <a:t>The size of apical </a:t>
            </a:r>
            <a:r>
              <a:rPr lang="en-AU" sz="3200" dirty="0" err="1"/>
              <a:t>periodontitis</a:t>
            </a:r>
            <a:r>
              <a:rPr lang="en-AU" sz="3200" dirty="0"/>
              <a:t> lesion has been shown to be proportional to the number of bacterial species and cells in the root canal.</a:t>
            </a:r>
          </a:p>
          <a:p>
            <a:endParaRPr lang="en-AU" sz="3200" dirty="0"/>
          </a:p>
          <a:p>
            <a:r>
              <a:rPr lang="en-AU" sz="3200" dirty="0"/>
              <a:t>Molecular studies has revealed ;</a:t>
            </a:r>
          </a:p>
          <a:p>
            <a:endParaRPr lang="en-AU" sz="3200" dirty="0"/>
          </a:p>
          <a:p>
            <a:pPr>
              <a:buFont typeface="Wingdings" pitchFamily="2" charset="2"/>
              <a:buChar char="Ø"/>
            </a:pPr>
            <a:r>
              <a:rPr lang="en-AU" sz="3200" dirty="0"/>
              <a:t> small lesion &lt;5mm </a:t>
            </a:r>
            <a:r>
              <a:rPr lang="en-AU" sz="3200" dirty="0" err="1"/>
              <a:t>harbored</a:t>
            </a:r>
            <a:r>
              <a:rPr lang="en-AU" sz="3200" dirty="0"/>
              <a:t> about 12 species</a:t>
            </a:r>
          </a:p>
          <a:p>
            <a:pPr>
              <a:buFont typeface="Wingdings" pitchFamily="2" charset="2"/>
              <a:buChar char="Ø"/>
            </a:pPr>
            <a:r>
              <a:rPr lang="en-AU" sz="3200" dirty="0"/>
              <a:t> 5-10 mm </a:t>
            </a:r>
            <a:r>
              <a:rPr lang="en-AU" sz="3200" dirty="0">
                <a:sym typeface="Wingdings" pitchFamily="2" charset="2"/>
              </a:rPr>
              <a:t> 16</a:t>
            </a:r>
          </a:p>
          <a:p>
            <a:pPr>
              <a:buFont typeface="Wingdings" pitchFamily="2" charset="2"/>
              <a:buChar char="Ø"/>
            </a:pPr>
            <a:r>
              <a:rPr lang="en-AU" sz="3200" dirty="0">
                <a:sym typeface="Wingdings" pitchFamily="2" charset="2"/>
              </a:rPr>
              <a:t>&gt;10mm  20</a:t>
            </a:r>
          </a:p>
          <a:p>
            <a:pPr>
              <a:buFont typeface="Wingdings" pitchFamily="2" charset="2"/>
              <a:buChar char="Ø"/>
            </a:pPr>
            <a:endParaRPr lang="en-AU" sz="3200" dirty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AU" sz="3200" dirty="0">
                <a:sym typeface="Wingdings" pitchFamily="2" charset="2"/>
              </a:rPr>
              <a:t>Some larger lesions  40 </a:t>
            </a:r>
            <a:endParaRPr lang="en-AU" sz="3200" dirty="0"/>
          </a:p>
          <a:p>
            <a:endParaRPr lang="en-AU" sz="3200" dirty="0"/>
          </a:p>
          <a:p>
            <a:endParaRPr lang="en-AU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C9EA-A0E9-4CC6-B5CF-6D7A8352DCB3}" type="slidenum">
              <a:rPr lang="en-AU" smtClean="0"/>
              <a:pPr/>
              <a:t>26</a:t>
            </a:fld>
            <a:endParaRPr lang="en-A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5520" y="260648"/>
            <a:ext cx="8712968" cy="6336704"/>
          </a:xfrm>
        </p:spPr>
        <p:txBody>
          <a:bodyPr>
            <a:normAutofit fontScale="92500"/>
          </a:bodyPr>
          <a:lstStyle/>
          <a:p>
            <a:r>
              <a:rPr lang="en-AU" sz="3200" dirty="0"/>
              <a:t>The most prevalent bacterial species detected in primary infections, including abscess cases, belong to diverse genera of gram –</a:t>
            </a:r>
            <a:r>
              <a:rPr lang="en-AU" sz="3200" dirty="0" err="1"/>
              <a:t>ve</a:t>
            </a:r>
            <a:r>
              <a:rPr lang="en-AU" sz="3200" dirty="0"/>
              <a:t> &amp; +</a:t>
            </a:r>
            <a:r>
              <a:rPr lang="en-AU" sz="3200" dirty="0" err="1"/>
              <a:t>ve</a:t>
            </a:r>
            <a:r>
              <a:rPr lang="en-AU" sz="3200" dirty="0"/>
              <a:t> bacteria.</a:t>
            </a:r>
          </a:p>
          <a:p>
            <a:endParaRPr lang="en-AU" sz="3200" dirty="0"/>
          </a:p>
          <a:p>
            <a:r>
              <a:rPr lang="en-AU" sz="3200" dirty="0"/>
              <a:t>Gram –</a:t>
            </a:r>
            <a:r>
              <a:rPr lang="en-AU" sz="3200" dirty="0" err="1"/>
              <a:t>ve</a:t>
            </a:r>
            <a:r>
              <a:rPr lang="en-AU" sz="3200" dirty="0"/>
              <a:t> :- </a:t>
            </a:r>
            <a:r>
              <a:rPr lang="en-AU" sz="3200" dirty="0" err="1"/>
              <a:t>Fusobacterium</a:t>
            </a:r>
            <a:r>
              <a:rPr lang="en-AU" sz="3200" dirty="0"/>
              <a:t>, </a:t>
            </a:r>
            <a:r>
              <a:rPr lang="en-AU" sz="3200" dirty="0" err="1"/>
              <a:t>Dialister</a:t>
            </a:r>
            <a:r>
              <a:rPr lang="en-AU" sz="3200" dirty="0"/>
              <a:t>,                  </a:t>
            </a:r>
          </a:p>
          <a:p>
            <a:pPr>
              <a:buNone/>
            </a:pPr>
            <a:r>
              <a:rPr lang="en-AU" sz="3200" dirty="0"/>
              <a:t>                    </a:t>
            </a:r>
            <a:r>
              <a:rPr lang="en-AU" sz="3200" dirty="0" err="1"/>
              <a:t>Porphyromonas</a:t>
            </a:r>
            <a:r>
              <a:rPr lang="en-AU" sz="3200" dirty="0"/>
              <a:t>, </a:t>
            </a:r>
            <a:r>
              <a:rPr lang="en-AU" sz="3200" dirty="0" err="1"/>
              <a:t>Prevotella</a:t>
            </a:r>
            <a:r>
              <a:rPr lang="en-AU" sz="3600" dirty="0"/>
              <a:t>, </a:t>
            </a:r>
            <a:r>
              <a:rPr lang="en-AU" sz="3200" dirty="0" err="1"/>
              <a:t>Tennerella</a:t>
            </a:r>
            <a:r>
              <a:rPr lang="en-AU" sz="3600" dirty="0"/>
              <a:t>,  </a:t>
            </a:r>
          </a:p>
          <a:p>
            <a:pPr>
              <a:buNone/>
            </a:pPr>
            <a:r>
              <a:rPr lang="en-AU" sz="3200" dirty="0"/>
              <a:t>                     </a:t>
            </a:r>
            <a:r>
              <a:rPr lang="en-AU" sz="3200" dirty="0" err="1"/>
              <a:t>Treponema</a:t>
            </a:r>
            <a:r>
              <a:rPr lang="en-AU" sz="3200" dirty="0"/>
              <a:t>, Campylobacter And </a:t>
            </a:r>
            <a:r>
              <a:rPr lang="en-AU" sz="3200" dirty="0" err="1"/>
              <a:t>Veillonella</a:t>
            </a:r>
            <a:endParaRPr lang="en-AU" sz="3200" dirty="0"/>
          </a:p>
          <a:p>
            <a:pPr>
              <a:buNone/>
            </a:pPr>
            <a:endParaRPr lang="en-AU" sz="3600" dirty="0"/>
          </a:p>
          <a:p>
            <a:r>
              <a:rPr lang="en-AU" sz="3200" dirty="0"/>
              <a:t>Gram +</a:t>
            </a:r>
            <a:r>
              <a:rPr lang="en-AU" sz="3200" dirty="0" err="1"/>
              <a:t>ve</a:t>
            </a:r>
            <a:r>
              <a:rPr lang="en-AU" sz="3200" dirty="0"/>
              <a:t>:- </a:t>
            </a:r>
            <a:r>
              <a:rPr lang="en-AU" sz="3200" dirty="0" err="1"/>
              <a:t>Parvimonas</a:t>
            </a:r>
            <a:r>
              <a:rPr lang="en-AU" sz="3200" dirty="0"/>
              <a:t>, </a:t>
            </a:r>
            <a:r>
              <a:rPr lang="en-AU" sz="3200" dirty="0" err="1"/>
              <a:t>Filifactor</a:t>
            </a:r>
            <a:r>
              <a:rPr lang="en-AU" sz="3200" dirty="0"/>
              <a:t>, </a:t>
            </a:r>
            <a:r>
              <a:rPr lang="en-AU" sz="3200" dirty="0" err="1"/>
              <a:t>Pseudoramibacter</a:t>
            </a:r>
            <a:r>
              <a:rPr lang="en-AU" sz="3200" dirty="0"/>
              <a:t>, </a:t>
            </a:r>
          </a:p>
          <a:p>
            <a:pPr>
              <a:buNone/>
            </a:pPr>
            <a:r>
              <a:rPr lang="en-AU" sz="3200" dirty="0"/>
              <a:t>                   </a:t>
            </a:r>
            <a:r>
              <a:rPr lang="en-AU" sz="3200" dirty="0" err="1"/>
              <a:t>Olsenella</a:t>
            </a:r>
            <a:r>
              <a:rPr lang="en-AU" sz="3200" dirty="0"/>
              <a:t>, </a:t>
            </a:r>
            <a:r>
              <a:rPr lang="en-AU" sz="3200" dirty="0" err="1"/>
              <a:t>Actinomyces</a:t>
            </a:r>
            <a:r>
              <a:rPr lang="en-AU" sz="3200" dirty="0"/>
              <a:t>, </a:t>
            </a:r>
            <a:r>
              <a:rPr lang="en-AU" sz="3200" dirty="0" err="1"/>
              <a:t>Peptostreptococcus</a:t>
            </a:r>
            <a:r>
              <a:rPr lang="en-AU" sz="3200" dirty="0"/>
              <a:t>, </a:t>
            </a:r>
          </a:p>
          <a:p>
            <a:pPr>
              <a:buNone/>
            </a:pPr>
            <a:r>
              <a:rPr lang="en-AU" sz="3200" dirty="0"/>
              <a:t>         Streptococcus, </a:t>
            </a:r>
            <a:r>
              <a:rPr lang="en-AU" sz="3200" dirty="0" err="1"/>
              <a:t>Propionibacterium</a:t>
            </a:r>
            <a:r>
              <a:rPr lang="en-AU" sz="3200" dirty="0"/>
              <a:t> And </a:t>
            </a:r>
            <a:r>
              <a:rPr lang="en-AU" sz="3200" dirty="0" err="1"/>
              <a:t>Eubacterium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C9EA-A0E9-4CC6-B5CF-6D7A8352DCB3}" type="slidenum">
              <a:rPr lang="en-AU" smtClean="0"/>
              <a:pPr/>
              <a:t>27</a:t>
            </a:fld>
            <a:endParaRPr lang="en-A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5520" y="1643050"/>
            <a:ext cx="8892480" cy="4954302"/>
          </a:xfrm>
        </p:spPr>
        <p:txBody>
          <a:bodyPr>
            <a:normAutofit/>
          </a:bodyPr>
          <a:lstStyle/>
          <a:p>
            <a:r>
              <a:rPr lang="en-AU" sz="3200" dirty="0"/>
              <a:t>About 40-55% of the endodontic </a:t>
            </a:r>
            <a:r>
              <a:rPr lang="en-AU" sz="3200" dirty="0" err="1"/>
              <a:t>microbiota</a:t>
            </a:r>
            <a:r>
              <a:rPr lang="en-AU" sz="3200" dirty="0"/>
              <a:t> in primary infections is composed of species still uncultivated.</a:t>
            </a:r>
          </a:p>
          <a:p>
            <a:r>
              <a:rPr lang="en-AU" sz="3200" dirty="0"/>
              <a:t>Some uncultivated species can even be among the most prevalent bacteria in primary </a:t>
            </a:r>
            <a:r>
              <a:rPr lang="en-AU" sz="3200" dirty="0" err="1"/>
              <a:t>intraradicular</a:t>
            </a:r>
            <a:r>
              <a:rPr lang="en-AU" sz="3200" dirty="0"/>
              <a:t> infections, and other may be associated with pain.</a:t>
            </a:r>
          </a:p>
          <a:p>
            <a:endParaRPr lang="en-AU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C9EA-A0E9-4CC6-B5CF-6D7A8352DCB3}" type="slidenum">
              <a:rPr lang="en-AU" smtClean="0"/>
              <a:pPr/>
              <a:t>28</a:t>
            </a:fld>
            <a:endParaRPr lang="en-A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122" name="Picture 2" descr="C:\Users\NAUCIL\Desktop\GOLD\cohen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0"/>
            <a:ext cx="871296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56240" y="5013176"/>
            <a:ext cx="1205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>
                <a:solidFill>
                  <a:schemeClr val="bg1"/>
                </a:solidFill>
              </a:rPr>
              <a:t>Chr.api.per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C9EA-A0E9-4CC6-B5CF-6D7A8352DCB3}" type="slidenum">
              <a:rPr lang="en-AU" smtClean="0"/>
              <a:pPr/>
              <a:t>29</a:t>
            </a:fld>
            <a:endParaRPr lang="en-A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n-AU" b="1" i="1" dirty="0"/>
              <a:t>TABLE OF CONTENT: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47528" y="980728"/>
            <a:ext cx="8424936" cy="5544616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INTRODUCTION</a:t>
            </a:r>
          </a:p>
          <a:p>
            <a:endParaRPr lang="en-AU" dirty="0"/>
          </a:p>
          <a:p>
            <a:r>
              <a:rPr lang="en-AU" dirty="0"/>
              <a:t>ROUTES OF MICROORGANISM INGRESS</a:t>
            </a:r>
          </a:p>
          <a:p>
            <a:endParaRPr lang="en-AU" dirty="0"/>
          </a:p>
          <a:p>
            <a:r>
              <a:rPr lang="en-AU" dirty="0"/>
              <a:t>MICROORGANISMS FOUND IN ROOT CANALS ASSOCIATED WITH ENDODONTIC INFECTIONS</a:t>
            </a:r>
          </a:p>
          <a:p>
            <a:endParaRPr lang="en-AU" dirty="0"/>
          </a:p>
          <a:p>
            <a:r>
              <a:rPr lang="en-AU" dirty="0"/>
              <a:t>INTRARADICULAR INFECTION</a:t>
            </a:r>
          </a:p>
          <a:p>
            <a:endParaRPr lang="en-AU" dirty="0"/>
          </a:p>
          <a:p>
            <a:r>
              <a:rPr lang="en-AU" dirty="0"/>
              <a:t>EXTRARADICULAR INFECTION</a:t>
            </a:r>
          </a:p>
          <a:p>
            <a:endParaRPr lang="en-AU" dirty="0"/>
          </a:p>
          <a:p>
            <a:r>
              <a:rPr lang="en-AU" dirty="0"/>
              <a:t>METHODS FOR IDENTIFICATION OF MICROBES</a:t>
            </a:r>
          </a:p>
          <a:p>
            <a:pPr lvl="4">
              <a:buNone/>
            </a:pPr>
            <a:endParaRPr lang="en-AU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C9EA-A0E9-4CC6-B5CF-6D7A8352DCB3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146" name="Picture 2" descr="C:\Users\NAUCIL\Desktop\GOLD\cohen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0"/>
            <a:ext cx="878497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871053" y="4653136"/>
            <a:ext cx="1445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>
                <a:solidFill>
                  <a:schemeClr val="bg1"/>
                </a:solidFill>
              </a:rPr>
              <a:t>Acute.api.per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C9EA-A0E9-4CC6-B5CF-6D7A8352DCB3}" type="slidenum">
              <a:rPr lang="en-AU" smtClean="0"/>
              <a:pPr/>
              <a:t>30</a:t>
            </a:fld>
            <a:endParaRPr lang="en-A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170" name="Picture 2" descr="C:\Users\NAUCIL\Desktop\GOLD\cohen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0"/>
            <a:ext cx="871296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616280" y="5157192"/>
            <a:ext cx="1448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>
                <a:solidFill>
                  <a:schemeClr val="bg1"/>
                </a:solidFill>
              </a:rPr>
              <a:t>Acute.api.abs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C9EA-A0E9-4CC6-B5CF-6D7A8352DCB3}" type="slidenum">
              <a:rPr lang="en-AU" smtClean="0"/>
              <a:pPr/>
              <a:t>31</a:t>
            </a:fld>
            <a:endParaRPr lang="en-A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>
            <a:extLst>
              <a:ext uri="{FF2B5EF4-FFF2-40B4-BE49-F238E27FC236}">
                <a16:creationId xmlns:a16="http://schemas.microsoft.com/office/drawing/2014/main" id="{40191C26-217B-BD20-C138-FB67A93B9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4200" y="228600"/>
            <a:ext cx="7729538" cy="2057400"/>
          </a:xfrm>
        </p:spPr>
        <p:txBody>
          <a:bodyPr/>
          <a:lstStyle/>
          <a:p>
            <a:r>
              <a:rPr lang="en-US" altLang="en-US" b="1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/>
              <a:t>Teaching Materials </a:t>
            </a:r>
            <a:br>
              <a:rPr lang="en-US" altLang="en-US" b="1">
                <a:cs typeface="Times New Roman" panose="02020603050405020304" pitchFamily="18" charset="0"/>
              </a:rPr>
            </a:br>
            <a:endParaRPr lang="en-US" altLang="en-US" sz="2700" b="1">
              <a:cs typeface="Times New Roman" panose="02020603050405020304" pitchFamily="18" charset="0"/>
            </a:endParaRPr>
          </a:p>
        </p:txBody>
      </p:sp>
      <p:sp>
        <p:nvSpPr>
          <p:cNvPr id="21507" name="Slide Number Placeholder 2">
            <a:extLst>
              <a:ext uri="{FF2B5EF4-FFF2-40B4-BE49-F238E27FC236}">
                <a16:creationId xmlns:a16="http://schemas.microsoft.com/office/drawing/2014/main" id="{654BA5EB-BD63-8A06-AE2F-50843EA76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C1587EA-003C-4035-8C87-55DF2EE0468A}" type="slidenum">
              <a:rPr lang="en-US" altLang="en-US" sz="14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6DC75-8C8A-607D-E4F5-203E33998918}"/>
              </a:ext>
            </a:extLst>
          </p:cNvPr>
          <p:cNvSpPr txBox="1"/>
          <p:nvPr/>
        </p:nvSpPr>
        <p:spPr>
          <a:xfrm>
            <a:off x="3352800" y="2514600"/>
            <a:ext cx="678180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Endodontic practices - Grossman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Pathways of pulp – Cohen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Textbook of Endodontics – Nisha Garg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Endodontics - Ingle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93517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>
            <a:extLst>
              <a:ext uri="{FF2B5EF4-FFF2-40B4-BE49-F238E27FC236}">
                <a16:creationId xmlns:a16="http://schemas.microsoft.com/office/drawing/2014/main" id="{3751A2B8-C05C-E20E-8C5A-91E2AED86C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17175" y="231264"/>
            <a:ext cx="8545513" cy="1096963"/>
          </a:xfrm>
        </p:spPr>
        <p:txBody>
          <a:bodyPr/>
          <a:lstStyle/>
          <a:p>
            <a:r>
              <a:rPr lang="en-US" altLang="en-US" sz="2700" b="1" dirty="0">
                <a:cs typeface="Times New Roman" panose="02020603050405020304" pitchFamily="18" charset="0"/>
              </a:rPr>
              <a:t>TAKE HOME MESSEGE/ FOR THE TOPIC COVERED (SUMMARY)  </a:t>
            </a:r>
          </a:p>
        </p:txBody>
      </p:sp>
      <p:sp>
        <p:nvSpPr>
          <p:cNvPr id="22531" name="Slide Number Placeholder 1">
            <a:extLst>
              <a:ext uri="{FF2B5EF4-FFF2-40B4-BE49-F238E27FC236}">
                <a16:creationId xmlns:a16="http://schemas.microsoft.com/office/drawing/2014/main" id="{0B88A8DB-AEB3-7F40-CD74-4A07803E5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BC71EF-3F65-4897-830D-F5A0A962BA52}" type="slidenum">
              <a:rPr lang="en-US" altLang="en-US" sz="14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AC6193-74BA-2D24-A9FD-D96E882A122B}"/>
              </a:ext>
            </a:extLst>
          </p:cNvPr>
          <p:cNvSpPr txBox="1"/>
          <p:nvPr/>
        </p:nvSpPr>
        <p:spPr>
          <a:xfrm>
            <a:off x="1429312" y="1232029"/>
            <a:ext cx="10231746" cy="5575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Infection of the root canal is not a random event.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type and mix of the microbial flora develop in response to the surrounding environment. Microorganisms that establish in the untreated root canal experience an environment of nutritional diversity.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contrast, well-filled root canal offers the microbial flora a small, dry, nutritionally limited space.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Thus, we should obtain a better understanding of the characteristics and properties of bacteria and their biofilms along with the environmental changes, to enhance success.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592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F291AB29-A3B2-4626-D7B2-1BB7AD0C61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4200" y="990600"/>
            <a:ext cx="7886700" cy="1093788"/>
          </a:xfrm>
        </p:spPr>
        <p:txBody>
          <a:bodyPr/>
          <a:lstStyle/>
          <a:p>
            <a:r>
              <a:rPr lang="en-US" altLang="en-US">
                <a:cs typeface="Times New Roman" panose="02020603050405020304" pitchFamily="18" charset="0"/>
              </a:rPr>
              <a:t>Question &amp; Answer Session</a:t>
            </a:r>
            <a:endParaRPr lang="en-US" altLang="en-US" sz="1800"/>
          </a:p>
        </p:txBody>
      </p:sp>
      <p:sp>
        <p:nvSpPr>
          <p:cNvPr id="24579" name="Slide Number Placeholder 1">
            <a:extLst>
              <a:ext uri="{FF2B5EF4-FFF2-40B4-BE49-F238E27FC236}">
                <a16:creationId xmlns:a16="http://schemas.microsoft.com/office/drawing/2014/main" id="{9B89950C-B983-F42E-A682-A633FF3A8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23A7AC1-F164-43BA-B7EC-CA97AFAAC886}" type="slidenum">
              <a:rPr lang="en-US" altLang="en-US" sz="14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7031E-3847-9913-D15B-2ED52F9EA55C}"/>
              </a:ext>
            </a:extLst>
          </p:cNvPr>
          <p:cNvSpPr txBox="1"/>
          <p:nvPr/>
        </p:nvSpPr>
        <p:spPr>
          <a:xfrm>
            <a:off x="1877961" y="2694039"/>
            <a:ext cx="6921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 is pathogenicity &amp; virulence factor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Intraradicular</a:t>
            </a:r>
            <a:r>
              <a:rPr lang="en-US" sz="2800" dirty="0"/>
              <a:t> infections?</a:t>
            </a:r>
          </a:p>
        </p:txBody>
      </p:sp>
    </p:spTree>
    <p:extLst>
      <p:ext uri="{BB962C8B-B14F-4D97-AF65-F5344CB8AC3E}">
        <p14:creationId xmlns:p14="http://schemas.microsoft.com/office/powerpoint/2010/main" val="3586215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5A76-6EB0-519A-D9F3-43A81833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REFERENCES</a:t>
            </a:r>
            <a:r>
              <a:rPr lang="en-US" dirty="0"/>
              <a:t> </a:t>
            </a:r>
            <a:br>
              <a:rPr lang="en-US" dirty="0"/>
            </a:br>
            <a:endParaRPr lang="en-US" sz="1650" dirty="0"/>
          </a:p>
        </p:txBody>
      </p:sp>
      <p:sp>
        <p:nvSpPr>
          <p:cNvPr id="23555" name="Slide Number Placeholder 2">
            <a:extLst>
              <a:ext uri="{FF2B5EF4-FFF2-40B4-BE49-F238E27FC236}">
                <a16:creationId xmlns:a16="http://schemas.microsoft.com/office/drawing/2014/main" id="{953499BE-BD4D-569D-730A-BBFAC3F22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E25002B-3B3D-4318-825D-D205A59F5FB6}" type="slidenum">
              <a:rPr lang="en-US" altLang="en-US" sz="14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996D8-A56D-705F-2DEC-86C6624B92BA}"/>
              </a:ext>
            </a:extLst>
          </p:cNvPr>
          <p:cNvSpPr txBox="1"/>
          <p:nvPr/>
        </p:nvSpPr>
        <p:spPr>
          <a:xfrm>
            <a:off x="3352800" y="2514600"/>
            <a:ext cx="678180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Endodontic practices - Grossman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Pathways of pulp – Cohen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Textbook of Endodontics – Nisha Garg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Endodontics - Ingle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89297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BAEFFDC6-D517-BB29-3D63-5708CEDA4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667000"/>
            <a:ext cx="8123238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5400" b="0">
                <a:latin typeface="Algerian" panose="04020705040A02060702" pitchFamily="82" charset="0"/>
                <a:cs typeface="Times New Roman" panose="02020603050405020304" pitchFamily="18" charset="0"/>
              </a:rPr>
              <a:t>THANK YOU </a:t>
            </a:r>
            <a:endParaRPr lang="en-US" altLang="en-US" sz="5400" b="0">
              <a:latin typeface="Algerian" panose="04020705040A02060702" pitchFamily="82" charset="0"/>
            </a:endParaRPr>
          </a:p>
        </p:txBody>
      </p:sp>
      <p:sp>
        <p:nvSpPr>
          <p:cNvPr id="25603" name="Slide Number Placeholder 1">
            <a:extLst>
              <a:ext uri="{FF2B5EF4-FFF2-40B4-BE49-F238E27FC236}">
                <a16:creationId xmlns:a16="http://schemas.microsoft.com/office/drawing/2014/main" id="{5C5C945B-EE3E-7885-3513-579D03637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EA4A539-899C-4D99-8F5E-99B765CE2D58}" type="slidenum">
              <a:rPr lang="en-US" altLang="en-US" sz="14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275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5520" y="-90264"/>
            <a:ext cx="8712968" cy="1143000"/>
          </a:xfrm>
        </p:spPr>
        <p:txBody>
          <a:bodyPr>
            <a:noAutofit/>
          </a:bodyPr>
          <a:lstStyle/>
          <a:p>
            <a:r>
              <a:rPr lang="en-AU" sz="3900" b="1" i="1" dirty="0"/>
              <a:t>PATHOGENICITY &amp; VIRULENCE FACTORS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775520" y="1447800"/>
            <a:ext cx="8640960" cy="5149552"/>
          </a:xfrm>
        </p:spPr>
        <p:txBody>
          <a:bodyPr>
            <a:normAutofit/>
          </a:bodyPr>
          <a:lstStyle/>
          <a:p>
            <a:r>
              <a:rPr lang="en-AU" sz="3200" dirty="0"/>
              <a:t>PATHOGENICITY:</a:t>
            </a:r>
          </a:p>
          <a:p>
            <a:pPr>
              <a:buNone/>
            </a:pPr>
            <a:r>
              <a:rPr lang="en-AU" sz="3200" dirty="0"/>
              <a:t>		“the ability of m.org to cause disease”</a:t>
            </a:r>
          </a:p>
          <a:p>
            <a:pPr>
              <a:buNone/>
            </a:pPr>
            <a:endParaRPr lang="en-AU" sz="3200" dirty="0"/>
          </a:p>
          <a:p>
            <a:r>
              <a:rPr lang="en-AU" sz="3200" dirty="0"/>
              <a:t>VIRULENCE:</a:t>
            </a:r>
          </a:p>
          <a:p>
            <a:pPr>
              <a:buNone/>
            </a:pPr>
            <a:r>
              <a:rPr lang="en-AU" sz="3200" dirty="0"/>
              <a:t> 		“ the degree of </a:t>
            </a:r>
            <a:r>
              <a:rPr lang="en-AU" sz="3200" dirty="0" err="1"/>
              <a:t>pathogenicity</a:t>
            </a:r>
            <a:r>
              <a:rPr lang="en-AU" sz="3200" dirty="0"/>
              <a:t> of a m.org</a:t>
            </a:r>
          </a:p>
          <a:p>
            <a:endParaRPr lang="en-AU" sz="3200" dirty="0"/>
          </a:p>
          <a:p>
            <a:r>
              <a:rPr lang="en-AU" sz="3200" dirty="0"/>
              <a:t>VIRULENCE FACTORS:</a:t>
            </a:r>
          </a:p>
          <a:p>
            <a:pPr>
              <a:buNone/>
            </a:pPr>
            <a:r>
              <a:rPr lang="en-AU" sz="3200" dirty="0"/>
              <a:t>		“ microbial products, structural components, or strategies that contribute to </a:t>
            </a:r>
            <a:r>
              <a:rPr lang="en-AU" sz="3200" dirty="0" err="1"/>
              <a:t>pathogenicity</a:t>
            </a:r>
            <a:r>
              <a:rPr lang="en-AU" sz="3200" dirty="0"/>
              <a:t>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C9EA-A0E9-4CC6-B5CF-6D7A8352DCB3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5520" y="260648"/>
            <a:ext cx="8435280" cy="6336704"/>
          </a:xfrm>
        </p:spPr>
        <p:txBody>
          <a:bodyPr>
            <a:normAutofit/>
          </a:bodyPr>
          <a:lstStyle/>
          <a:p>
            <a:endParaRPr lang="en-AU" sz="3200" dirty="0"/>
          </a:p>
          <a:p>
            <a:r>
              <a:rPr lang="en-AU" sz="3200" dirty="0"/>
              <a:t>Bacterial virulence factors comprise structural components and released products.</a:t>
            </a:r>
          </a:p>
          <a:p>
            <a:endParaRPr lang="en-AU" sz="3200" dirty="0"/>
          </a:p>
          <a:p>
            <a:r>
              <a:rPr lang="en-AU" sz="3200" dirty="0"/>
              <a:t>Bacterial strategies that contribute to </a:t>
            </a:r>
            <a:r>
              <a:rPr lang="en-AU" sz="3200" dirty="0" err="1"/>
              <a:t>pathogenicity</a:t>
            </a:r>
            <a:r>
              <a:rPr lang="en-AU" sz="3200" dirty="0"/>
              <a:t> include the </a:t>
            </a:r>
            <a:r>
              <a:rPr lang="en-AU" sz="3200" dirty="0">
                <a:solidFill>
                  <a:srgbClr val="FFFF00"/>
                </a:solidFill>
              </a:rPr>
              <a:t>ability to </a:t>
            </a:r>
            <a:r>
              <a:rPr lang="en-AU" sz="3200" dirty="0" err="1">
                <a:solidFill>
                  <a:srgbClr val="FFFF00"/>
                </a:solidFill>
              </a:rPr>
              <a:t>coagregate</a:t>
            </a:r>
            <a:r>
              <a:rPr lang="en-AU" sz="3200" dirty="0">
                <a:solidFill>
                  <a:srgbClr val="FFFF00"/>
                </a:solidFill>
              </a:rPr>
              <a:t> and forms </a:t>
            </a:r>
            <a:r>
              <a:rPr lang="en-AU" sz="3200" dirty="0" err="1">
                <a:solidFill>
                  <a:srgbClr val="FFFF00"/>
                </a:solidFill>
              </a:rPr>
              <a:t>biofilms</a:t>
            </a:r>
            <a:r>
              <a:rPr lang="en-AU" sz="3200" dirty="0">
                <a:solidFill>
                  <a:srgbClr val="FFFF00"/>
                </a:solidFill>
              </a:rPr>
              <a:t>, </a:t>
            </a:r>
            <a:r>
              <a:rPr lang="en-AU" sz="3200" dirty="0"/>
              <a:t>which confers protection against host </a:t>
            </a:r>
            <a:r>
              <a:rPr lang="en-AU" sz="3200" dirty="0" err="1"/>
              <a:t>defenses</a:t>
            </a:r>
            <a:r>
              <a:rPr lang="en-AU" sz="3200" dirty="0"/>
              <a:t> and antimicrobial agents.</a:t>
            </a:r>
          </a:p>
          <a:p>
            <a:endParaRPr lang="en-AU" sz="3200" dirty="0"/>
          </a:p>
          <a:p>
            <a:endParaRPr lang="en-AU" sz="3200" dirty="0"/>
          </a:p>
          <a:p>
            <a:endParaRPr lang="en-AU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C9EA-A0E9-4CC6-B5CF-6D7A8352DCB3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5520" y="260648"/>
            <a:ext cx="8435280" cy="6336704"/>
          </a:xfrm>
        </p:spPr>
        <p:txBody>
          <a:bodyPr>
            <a:normAutofit/>
          </a:bodyPr>
          <a:lstStyle/>
          <a:p>
            <a:endParaRPr lang="en-AU" sz="3200" dirty="0"/>
          </a:p>
          <a:p>
            <a:endParaRPr lang="en-AU" sz="3200" dirty="0"/>
          </a:p>
          <a:p>
            <a:r>
              <a:rPr lang="en-AU" sz="3200" dirty="0"/>
              <a:t>Some m.org. routinely cause disease in a given host and are called </a:t>
            </a:r>
            <a:r>
              <a:rPr lang="en-AU" sz="3200" b="1" dirty="0"/>
              <a:t>primary pathogens</a:t>
            </a:r>
            <a:r>
              <a:rPr lang="en-AU" sz="3200" dirty="0"/>
              <a:t>.</a:t>
            </a:r>
          </a:p>
          <a:p>
            <a:endParaRPr lang="en-AU" sz="3200" dirty="0"/>
          </a:p>
          <a:p>
            <a:r>
              <a:rPr lang="en-AU" sz="3200" dirty="0"/>
              <a:t>Other m.org cause disease only when host </a:t>
            </a:r>
            <a:r>
              <a:rPr lang="en-AU" sz="3200" dirty="0" err="1"/>
              <a:t>defenses</a:t>
            </a:r>
            <a:r>
              <a:rPr lang="en-AU" sz="3200" dirty="0"/>
              <a:t> are impaired and are called </a:t>
            </a:r>
            <a:r>
              <a:rPr lang="en-AU" sz="3200" b="1" dirty="0" err="1"/>
              <a:t>oppertunistic</a:t>
            </a:r>
            <a:r>
              <a:rPr lang="en-AU" sz="3200" b="1" dirty="0"/>
              <a:t> pathogens.</a:t>
            </a:r>
          </a:p>
          <a:p>
            <a:endParaRPr lang="en-AU" sz="3200" dirty="0"/>
          </a:p>
          <a:p>
            <a:endParaRPr lang="en-AU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C9EA-A0E9-4CC6-B5CF-6D7A8352DCB3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5520" y="260648"/>
            <a:ext cx="8435280" cy="6336704"/>
          </a:xfrm>
        </p:spPr>
        <p:txBody>
          <a:bodyPr>
            <a:normAutofit/>
          </a:bodyPr>
          <a:lstStyle/>
          <a:p>
            <a:endParaRPr lang="en-AU" sz="3200" dirty="0"/>
          </a:p>
          <a:p>
            <a:r>
              <a:rPr lang="en-AU" sz="3200" dirty="0"/>
              <a:t>Bacteria that make up the normal </a:t>
            </a:r>
            <a:r>
              <a:rPr lang="en-AU" sz="3200" dirty="0" err="1"/>
              <a:t>microbiota</a:t>
            </a:r>
            <a:r>
              <a:rPr lang="en-AU" sz="3200" dirty="0"/>
              <a:t> are present as harmless </a:t>
            </a:r>
            <a:r>
              <a:rPr lang="en-AU" sz="3200" dirty="0" err="1"/>
              <a:t>commensals</a:t>
            </a:r>
            <a:r>
              <a:rPr lang="en-AU" sz="3200" dirty="0"/>
              <a:t> and live in balance with the host. </a:t>
            </a:r>
          </a:p>
          <a:p>
            <a:endParaRPr lang="en-AU" sz="3200" dirty="0"/>
          </a:p>
          <a:p>
            <a:r>
              <a:rPr lang="en-AU" sz="3200" dirty="0"/>
              <a:t>One of the greatest beneficial effects of human </a:t>
            </a:r>
            <a:r>
              <a:rPr lang="en-AU" sz="3200" dirty="0" err="1"/>
              <a:t>microbiota</a:t>
            </a:r>
            <a:r>
              <a:rPr lang="en-AU" sz="3200" dirty="0"/>
              <a:t> is probably the tendency to protect the host from exogenous infection.</a:t>
            </a:r>
          </a:p>
          <a:p>
            <a:endParaRPr lang="en-AU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C9EA-A0E9-4CC6-B5CF-6D7A8352DCB3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5520" y="260648"/>
            <a:ext cx="8435280" cy="6336704"/>
          </a:xfrm>
        </p:spPr>
        <p:txBody>
          <a:bodyPr>
            <a:normAutofit/>
          </a:bodyPr>
          <a:lstStyle/>
          <a:p>
            <a:endParaRPr lang="en-AU" sz="3200" dirty="0"/>
          </a:p>
          <a:p>
            <a:r>
              <a:rPr lang="en-AU" sz="3200" dirty="0"/>
              <a:t>In certain situations, the balance may be disturbed by a decrease in the normal level of resistance, and then the </a:t>
            </a:r>
            <a:r>
              <a:rPr lang="en-AU" sz="3200" dirty="0" err="1"/>
              <a:t>commensal</a:t>
            </a:r>
            <a:r>
              <a:rPr lang="en-AU" sz="3200" dirty="0"/>
              <a:t> bacteria are usually the first to take advantage. </a:t>
            </a:r>
          </a:p>
          <a:p>
            <a:endParaRPr lang="en-AU" sz="3200" dirty="0"/>
          </a:p>
          <a:p>
            <a:r>
              <a:rPr lang="en-AU" sz="3200" dirty="0"/>
              <a:t>Most  bacteria involved with endodontic infections are normal inhabitants of the oral </a:t>
            </a:r>
            <a:r>
              <a:rPr lang="en-AU" sz="3200" dirty="0" err="1"/>
              <a:t>microbiota</a:t>
            </a:r>
            <a:r>
              <a:rPr lang="en-AU" sz="3200" dirty="0"/>
              <a:t> , which becomes opportunistic pathogens causing </a:t>
            </a:r>
            <a:r>
              <a:rPr lang="en-AU" sz="3200" dirty="0" err="1"/>
              <a:t>endogeneous</a:t>
            </a:r>
            <a:r>
              <a:rPr lang="en-AU" sz="3200" dirty="0"/>
              <a:t> infections.</a:t>
            </a:r>
          </a:p>
          <a:p>
            <a:endParaRPr lang="en-AU" sz="3200" dirty="0"/>
          </a:p>
          <a:p>
            <a:endParaRPr lang="en-AU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C9EA-A0E9-4CC6-B5CF-6D7A8352DCB3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5520" y="260648"/>
            <a:ext cx="8435280" cy="6336704"/>
          </a:xfrm>
        </p:spPr>
        <p:txBody>
          <a:bodyPr>
            <a:normAutofit/>
          </a:bodyPr>
          <a:lstStyle/>
          <a:p>
            <a:endParaRPr lang="en-AU" sz="3200" dirty="0"/>
          </a:p>
          <a:p>
            <a:r>
              <a:rPr lang="en-AU" sz="3200" dirty="0"/>
              <a:t>Bacteria involved with pathogenesis of primary apical </a:t>
            </a:r>
            <a:r>
              <a:rPr lang="en-AU" sz="3200" dirty="0" err="1"/>
              <a:t>periodontitis</a:t>
            </a:r>
            <a:r>
              <a:rPr lang="en-AU" sz="3200" dirty="0"/>
              <a:t> may have participated in the early stages of pulp inflammation and necrosis, or they may have gained entry into the root canal space any time after </a:t>
            </a:r>
            <a:r>
              <a:rPr lang="en-AU" sz="3200" dirty="0" err="1"/>
              <a:t>pulpal</a:t>
            </a:r>
            <a:r>
              <a:rPr lang="en-AU" sz="3200" dirty="0"/>
              <a:t> necrosis.</a:t>
            </a:r>
          </a:p>
          <a:p>
            <a:endParaRPr lang="en-AU" sz="3200" dirty="0"/>
          </a:p>
          <a:p>
            <a:r>
              <a:rPr lang="en-AU" sz="3200" dirty="0"/>
              <a:t>In the former situation, involved bacteria are usually those present in the advanced front of carious lesion and from saliva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C9EA-A0E9-4CC6-B5CF-6D7A8352DCB3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1567</Words>
  <Application>Microsoft Office PowerPoint</Application>
  <PresentationFormat>Widescreen</PresentationFormat>
  <Paragraphs>237</Paragraphs>
  <Slides>36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Algerian</vt:lpstr>
      <vt:lpstr>Arial</vt:lpstr>
      <vt:lpstr>Book Antiqua</vt:lpstr>
      <vt:lpstr>Calibri</vt:lpstr>
      <vt:lpstr>Calibri Light</vt:lpstr>
      <vt:lpstr>Times New Roman</vt:lpstr>
      <vt:lpstr>Wingdings</vt:lpstr>
      <vt:lpstr>Office Theme</vt:lpstr>
      <vt:lpstr>PowerPoint Presentation</vt:lpstr>
      <vt:lpstr>Specific learning Objectives </vt:lpstr>
      <vt:lpstr>TABLE OF CONTENT: </vt:lpstr>
      <vt:lpstr>PATHOGENICITY &amp; VIRULENCE FACTORS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PRIMARY INTRARADICULAR INFECTION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Teaching Materials  </vt:lpstr>
      <vt:lpstr>TAKE HOME MESSEGE/ FOR THE TOPIC COVERED (SUMMARY)  </vt:lpstr>
      <vt:lpstr>Question &amp; Answer Session</vt:lpstr>
      <vt:lpstr>REFERENCES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PATHOGENICITY &amp; VIRULENCE FACTORS </dc:title>
  <dc:creator>GAURAV DEORE</dc:creator>
  <cp:lastModifiedBy>shalvi wadighare</cp:lastModifiedBy>
  <cp:revision>5</cp:revision>
  <dcterms:created xsi:type="dcterms:W3CDTF">2023-04-18T18:06:12Z</dcterms:created>
  <dcterms:modified xsi:type="dcterms:W3CDTF">2023-04-19T04:45:59Z</dcterms:modified>
</cp:coreProperties>
</file>